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C095E-B6F4-4D7C-A13B-7C86C1D0CB58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08221-9224-4941-BD65-24BD9386D2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>
              <a:cs typeface="等线"/>
            </a:endParaRPr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88C0669-B058-4F95-BDE7-F429A33FD13F}" type="slidenum">
              <a:rPr lang="zh-CN" altLang="en-US">
                <a:latin typeface="字魂59号-创粗黑"/>
                <a:cs typeface="等线"/>
              </a:rPr>
              <a:pPr/>
              <a:t>1</a:t>
            </a:fld>
            <a:endParaRPr lang="zh-CN" altLang="en-US">
              <a:latin typeface="字魂59号-创粗黑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0A5EAB-4BC0-4725-9F13-47DE61BE7AAA}" type="slidenum">
              <a:rPr lang="en-US" smtClean="0">
                <a:ea typeface="SimSun" pitchFamily="2" charset="-122"/>
              </a:rPr>
              <a:pPr/>
              <a:t>2</a:t>
            </a:fld>
            <a:endParaRPr 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1C0645-6E74-4590-88FC-5D8BFBAC4E44}" type="slidenum">
              <a:rPr lang="en-US" smtClean="0">
                <a:ea typeface="SimSun" pitchFamily="2" charset="-122"/>
              </a:rPr>
              <a:pPr/>
              <a:t>3</a:t>
            </a:fld>
            <a:endParaRPr 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7B0A85-F8B3-4148-A41C-8DF7D3C08C90}" type="slidenum">
              <a:rPr lang="en-US" smtClean="0">
                <a:ea typeface="SimSun" pitchFamily="2" charset="-122"/>
              </a:rPr>
              <a:pPr/>
              <a:t>4</a:t>
            </a:fld>
            <a:endParaRPr lang="en-US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6F52D-A9AB-423E-A43C-39853FEBA6C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67E1-C39D-447F-8216-E8FA612F66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图片 4"/>
          <p:cNvSpPr>
            <a:spLocks noChangeAspect="1"/>
          </p:cNvSpPr>
          <p:nvPr/>
        </p:nvSpPr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9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4786313"/>
            <a:ext cx="9142412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0"/>
            <a:ext cx="16764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250" y="4302125"/>
            <a:ext cx="293211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文本框 11"/>
          <p:cNvSpPr txBox="1">
            <a:spLocks noChangeArrowheads="1"/>
          </p:cNvSpPr>
          <p:nvPr/>
        </p:nvSpPr>
        <p:spPr bwMode="auto">
          <a:xfrm>
            <a:off x="1168400" y="44450"/>
            <a:ext cx="6643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3.OpenSans-San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3.OpenSans-San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3.OpenSans-San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b="1" dirty="0">
                <a:solidFill>
                  <a:schemeClr val="tx2"/>
                </a:solidFill>
                <a:latin typeface="+mj-lt"/>
              </a:rPr>
              <a:t>Phòng GD&amp;ĐT Huyện Thanh Trì </a:t>
            </a:r>
            <a:endParaRPr lang="vi-VN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vi-VN" sz="3200" b="1" dirty="0" smtClean="0">
                <a:solidFill>
                  <a:schemeClr val="tx2"/>
                </a:solidFill>
                <a:latin typeface="+mj-lt"/>
              </a:rPr>
              <a:t>Trường </a:t>
            </a:r>
            <a:r>
              <a:rPr lang="vi-VN" sz="3200" b="1" dirty="0">
                <a:solidFill>
                  <a:schemeClr val="tx2"/>
                </a:solidFill>
                <a:latin typeface="+mj-lt"/>
              </a:rPr>
              <a:t>THCS Ngọc Hồi</a:t>
            </a:r>
            <a:endParaRPr lang="en-US" altLang="zh-CN" sz="3200" b="1" dirty="0">
              <a:solidFill>
                <a:schemeClr val="tx2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3473450" y="3662363"/>
            <a:ext cx="5518150" cy="1417637"/>
            <a:chOff x="2457450" y="2397117"/>
            <a:chExt cx="4088884" cy="466896"/>
          </a:xfrm>
        </p:grpSpPr>
        <p:sp>
          <p:nvSpPr>
            <p:cNvPr id="17" name="对角圆角矩形 6"/>
            <p:cNvSpPr/>
            <p:nvPr/>
          </p:nvSpPr>
          <p:spPr>
            <a:xfrm>
              <a:off x="2457450" y="2397117"/>
              <a:ext cx="3950078" cy="449642"/>
            </a:xfrm>
            <a:prstGeom prst="round2DiagRect">
              <a:avLst>
                <a:gd name="adj1" fmla="val 33621"/>
                <a:gd name="adj2" fmla="val 0"/>
              </a:avLst>
            </a:prstGeom>
            <a:solidFill>
              <a:srgbClr val="81C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4106" name="文本框 7"/>
            <p:cNvSpPr txBox="1">
              <a:spLocks noChangeArrowheads="1"/>
            </p:cNvSpPr>
            <p:nvPr/>
          </p:nvSpPr>
          <p:spPr bwMode="auto">
            <a:xfrm>
              <a:off x="2457450" y="2407875"/>
              <a:ext cx="4088884" cy="456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Tên GV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Lê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Thị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Lan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Hương</a:t>
              </a:r>
              <a:r>
                <a:rPr lang="en-US" altLang="zh-CN" sz="2800" dirty="0" smtClean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</a:t>
              </a:r>
              <a:endParaRPr lang="en-US" altLang="zh-CN" sz="2800" dirty="0">
                <a:solidFill>
                  <a:schemeClr val="bg1"/>
                </a:solidFill>
                <a:latin typeface="Times New Roman" pitchFamily="18" charset="0"/>
                <a:ea typeface="字魂59号-创粗黑"/>
                <a:cs typeface="Times New Roman" pitchFamily="18" charset="0"/>
              </a:endParaRPr>
            </a:p>
            <a:p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Lớp</a:t>
              </a:r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: ……………………..</a:t>
              </a:r>
            </a:p>
            <a:p>
              <a:r>
                <a:rPr lang="en-US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  </a:t>
              </a:r>
              <a:r>
                <a:rPr lang="vi-VN" altLang="zh-CN" sz="2800" dirty="0">
                  <a:solidFill>
                    <a:schemeClr val="bg1"/>
                  </a:solidFill>
                  <a:latin typeface="Times New Roman" pitchFamily="18" charset="0"/>
                  <a:ea typeface="字魂59号-创粗黑"/>
                  <a:cs typeface="Times New Roman" pitchFamily="18" charset="0"/>
                </a:rPr>
                <a:t>Năm học: 2021 - 2022</a:t>
              </a:r>
              <a:endParaRPr lang="zh-CN" altLang="en-US" sz="2800" dirty="0">
                <a:solidFill>
                  <a:schemeClr val="bg1"/>
                </a:solidFill>
                <a:latin typeface="Times New Roman" pitchFamily="18" charset="0"/>
                <a:ea typeface="字魂59号-创粗黑"/>
                <a:cs typeface="Times New Roman" pitchFamily="18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827088" y="1385888"/>
            <a:ext cx="7345362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Chào mừng các em </a:t>
            </a:r>
          </a:p>
          <a:p>
            <a:pPr algn="ctr">
              <a:defRPr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đến với lớp học trực tuyến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D:\cảnh 1.jpgcảnh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8"/>
            <a:ext cx="9144000" cy="683895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304800" y="2514600"/>
            <a:ext cx="4114800" cy="609600"/>
          </a:xfrm>
          <a:prstGeom prst="flowChartAlternateProcess">
            <a:avLst/>
          </a:prstGeom>
          <a:blipFill rotWithShape="1">
            <a:blip r:embed="rId4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200" b="1" i="1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  <a:sym typeface="+mn-ea"/>
              </a:rPr>
              <a:t>1. Đồ gỗ</a:t>
            </a:r>
            <a:endParaRPr lang="en-US" sz="3200" b="1" i="1" dirty="0">
              <a:solidFill>
                <a:srgbClr val="00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304800" y="1752600"/>
            <a:ext cx="8494713" cy="52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8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i="1" u="sng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Cách sử dụng và bảo quản</a:t>
            </a:r>
            <a:r>
              <a:rPr lang="en-US" sz="28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dụng cụ, thiết bị nhà bếp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3276600"/>
            <a:ext cx="7908925" cy="120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alpha val="7294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Không ngâm nước</a:t>
            </a: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Nên rửa bằng nước rửa chén và phơi gió</a:t>
            </a: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Tránh hơ nắng hoặc lửa.</a:t>
            </a:r>
            <a:endParaRPr lang="en-US" sz="2400" b="1" i="1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3.Bài 2.Sử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cụ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thiết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bếp</a:t>
            </a:r>
            <a:endParaRPr 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81000" y="4648200"/>
            <a:ext cx="2959100" cy="533400"/>
          </a:xfrm>
          <a:prstGeom prst="flowChartAlternateProcess">
            <a:avLst/>
          </a:prstGeom>
          <a:blipFill rotWithShape="1">
            <a:blip r:embed="rId4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  <a:sym typeface="+mn-ea"/>
              </a:rPr>
              <a:t>2. Đồ nhựa</a:t>
            </a:r>
            <a:endParaRPr lang="en-US" sz="2800" b="1" i="1" dirty="0">
              <a:solidFill>
                <a:srgbClr val="00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5289550"/>
            <a:ext cx="8077200" cy="120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alpha val="7294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Không để gần lửa</a:t>
            </a:r>
          </a:p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Không chứa thức ăn nóng, nhiều dầu mỡ</a:t>
            </a:r>
          </a:p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Rửa nước rửa chén, phơi khô ráo.</a:t>
            </a:r>
            <a:endParaRPr lang="en-US" sz="2400" b="1" i="1" u="sng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  <p:bldP spid="89093" grpId="0" bldLvl="0" animBg="1"/>
      <p:bldP spid="89094" grpId="0" bldLvl="0" animBg="1"/>
      <p:bldP spid="10" grpId="0" bldLvl="0" animBg="1"/>
      <p:bldP spid="12" grpId="0" bldLvl="0" animBg="1"/>
      <p:bldP spid="1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0" y="838200"/>
            <a:ext cx="5943600" cy="533400"/>
          </a:xfrm>
          <a:prstGeom prst="flowChartAlternateProcess">
            <a:avLst/>
          </a:prstGeom>
          <a:blipFill rotWithShape="1">
            <a:blip r:embed="rId3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  <a:sym typeface="+mn-ea"/>
              </a:rPr>
              <a:t>3. Đồ thủy tinh, tráng men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600200"/>
            <a:ext cx="8305800" cy="157003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alpha val="7294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Dễ vỡ, dễ tróc men</a:t>
            </a: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Nên đun lửa nhỏ, dùng đũa, thìa gỗ.</a:t>
            </a: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Nên rửa nước rửa chén và để khô, ráo</a:t>
            </a: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Không nên sử dụng đồ dùng đã tróc men</a:t>
            </a:r>
            <a:endParaRPr lang="en-US" sz="2400" b="1" i="1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0" y="3657600"/>
            <a:ext cx="5943600" cy="533400"/>
          </a:xfrm>
          <a:prstGeom prst="flowChartAlternateProcess">
            <a:avLst/>
          </a:prstGeom>
          <a:blipFill rotWithShape="1">
            <a:blip r:embed="rId3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  <a:sym typeface="+mn-ea"/>
              </a:rPr>
              <a:t>4. Đồ nhôm, gang</a:t>
            </a:r>
            <a:endParaRPr lang="en-US" sz="2800" b="1" i="1" dirty="0">
              <a:solidFill>
                <a:srgbClr val="00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28600" y="4343400"/>
            <a:ext cx="8253413" cy="157003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alpha val="7294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Dễ rạn nứt, móp méo</a:t>
            </a:r>
          </a:p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Nên dùng bùi nhùi nhôm và rửa bằng nước rửa chén </a:t>
            </a:r>
          </a:p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Không để ẩm ướt</a:t>
            </a:r>
          </a:p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Không chứa thức ăn nhiều mỡ, muối, axit ... lâu ngày</a:t>
            </a:r>
            <a:endParaRPr lang="en-US" sz="2400" b="1" i="1" u="sng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 bldLvl="0" animBg="1"/>
      <p:bldP spid="10" grpId="0" bldLvl="0" animBg="1"/>
      <p:bldP spid="8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4" name="Picture 4" descr="D:\cảnh 3.jpgcảnh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9156700" cy="6858000"/>
          </a:xfrm>
          <a:prstGeom prst="rect">
            <a:avLst/>
          </a:prstGeom>
          <a:noFill/>
          <a:ln w="9525">
            <a:solidFill>
              <a:srgbClr val="FF3399"/>
            </a:solidFill>
            <a:miter lim="800000"/>
            <a:headEnd/>
            <a:tailEnd/>
          </a:ln>
        </p:spPr>
      </p:pic>
      <p:sp>
        <p:nvSpPr>
          <p:cNvPr id="89093" name="AutoShape 5"/>
          <p:cNvSpPr>
            <a:spLocks noChangeArrowheads="1"/>
          </p:cNvSpPr>
          <p:nvPr/>
        </p:nvSpPr>
        <p:spPr bwMode="auto">
          <a:xfrm>
            <a:off x="228600" y="990600"/>
            <a:ext cx="4724400" cy="609600"/>
          </a:xfrm>
          <a:prstGeom prst="flowChartAlternateProcess">
            <a:avLst/>
          </a:prstGeom>
          <a:blipFill rotWithShape="1">
            <a:blip r:embed="rId4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  <a:sym typeface="+mn-ea"/>
              </a:rPr>
              <a:t>5. Đồ inox</a:t>
            </a:r>
            <a:endParaRPr lang="en-US" sz="2800" b="1" i="1" dirty="0">
              <a:solidFill>
                <a:srgbClr val="00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1905000"/>
            <a:ext cx="7945438" cy="1570038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alpha val="7294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Không chứa thức ăn nhiều mỡ, muối, axit ... lâu ngày</a:t>
            </a: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Không đun lửa to vì dễ bi ố</a:t>
            </a: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Không dùng bùi nhùi nhôm để rửa</a:t>
            </a:r>
          </a:p>
          <a:p>
            <a:pPr eaLnBrk="0" hangingPunct="0"/>
            <a:r>
              <a:rPr lang="en-US" sz="24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Nên dùng đũa, thìa gỗ xào nấu.</a:t>
            </a:r>
            <a:endParaRPr lang="en-US" sz="2400" b="1" i="1" u="sng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81000" y="3810000"/>
            <a:ext cx="4803775" cy="609600"/>
          </a:xfrm>
          <a:prstGeom prst="flowChartAlternateProcess">
            <a:avLst/>
          </a:prstGeom>
          <a:blipFill rotWithShape="1">
            <a:blip r:embed="rId4"/>
            <a:tile tx="0" ty="0" sx="100000" sy="100000" flip="none" algn="tl"/>
          </a:blipFill>
          <a:ln w="9525">
            <a:solidFill>
              <a:schemeClr val="accent6">
                <a:lumMod val="75000"/>
              </a:schemeClr>
            </a:solidFill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ea typeface="+mn-ea"/>
                <a:cs typeface="Times New Roman" pitchFamily="18" charset="0"/>
                <a:sym typeface="+mn-ea"/>
              </a:rPr>
              <a:t>6. Đồ điện</a:t>
            </a:r>
            <a:endParaRPr lang="en-US" sz="2800" b="1" i="1" dirty="0">
              <a:solidFill>
                <a:srgbClr val="0066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8600" y="4648200"/>
            <a:ext cx="7945438" cy="1200150"/>
          </a:xfrm>
          <a:prstGeom prst="rect">
            <a:avLst/>
          </a:prstGeom>
          <a:solidFill>
            <a:srgbClr val="FFFFFF"/>
          </a:solidFill>
          <a:ln w="9525">
            <a:solidFill>
              <a:schemeClr val="accent1">
                <a:alpha val="7294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Trước khi sử dụng: kiểm tra dây điện, ổ cắm</a:t>
            </a:r>
            <a:endParaRPr lang="en-US" sz="2400">
              <a:solidFill>
                <a:srgbClr val="00660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+mn-ea"/>
              </a:rPr>
              <a:t>- Khi sử dụng: thao tác đúng quy cách</a:t>
            </a:r>
          </a:p>
          <a:p>
            <a:pPr eaLnBrk="0" hangingPunct="0"/>
            <a:r>
              <a:rPr lang="en-US" sz="24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Sau khi sử dụng: ngắt điện, lau chùi sạch, tránh dính nước.</a:t>
            </a:r>
            <a:endParaRPr lang="en-US" sz="2400" b="1" i="1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build="p"/>
      <p:bldP spid="89093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86200"/>
          </a:xfrm>
        </p:spPr>
        <p:txBody>
          <a:bodyPr/>
          <a:lstStyle/>
          <a:p>
            <a:pPr>
              <a:buFontTx/>
              <a:buNone/>
            </a:pP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Khi sử dụng và bảo quản đồ dùng bằng gỗ trong nhà bếp :</a:t>
            </a:r>
          </a:p>
          <a:p>
            <a:pPr>
              <a:buFontTx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A. Luôn ngâm trong nước</a:t>
            </a:r>
          </a:p>
          <a:p>
            <a:pPr>
              <a:buFontTx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B. Không sử dụng nước rửa chén để rửa</a:t>
            </a:r>
          </a:p>
          <a:p>
            <a:pPr>
              <a:buFontTx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C. Tránh hơ trên lửa</a:t>
            </a:r>
          </a:p>
          <a:p>
            <a:pPr>
              <a:buFontTx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 Phải phơi ngoài nắng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Cách sử dụng và bảo quản đồ nhựa là:</a:t>
            </a:r>
          </a:p>
          <a:p>
            <a:pPr>
              <a:buFontTx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A. Không để gần lửa</a:t>
            </a:r>
          </a:p>
          <a:p>
            <a:pPr>
              <a:buFontTx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B. Không nên dùng để chứa thức ăn đang nóng</a:t>
            </a:r>
          </a:p>
          <a:p>
            <a:pPr>
              <a:buFontTx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C. Sau khi sử dụng cần rửa sạch bằng nước rửa chén bát và phơi khô ráo</a:t>
            </a:r>
          </a:p>
          <a:p>
            <a:pPr>
              <a:buFontTx/>
              <a:buNone/>
            </a:pP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D. Cả 3 đáp án trên</a:t>
            </a:r>
          </a:p>
          <a:p>
            <a:pPr>
              <a:buFontTx/>
              <a:buNone/>
            </a:pP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172200"/>
          </a:xfrm>
        </p:spPr>
        <p:txBody>
          <a:bodyPr/>
          <a:lstStyle/>
          <a:p>
            <a:pPr>
              <a:buFontTx/>
              <a:buNone/>
            </a:pP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Lưu ý khi sử dụng đồ thủy tinh là: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A. Sử dụng cẩn thận do dễ vỡ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B. Nên đun nhỏ lửa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C. Không dùng thìa nhôm khô nấu thức ăn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D. Cả 3 đáp án trên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Sử dụng đồ dùng điện cần lưu ý: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A. Trước khi sử dụng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B. Sau khi sử dụng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C. Khi sử dụng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D. Cả 3 đáp án trên</a:t>
            </a:r>
            <a:endParaRPr 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âu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000" b="1" smtClean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Tại sao nói phải cẩn thận khi sử dụng đồ dùng bằng nhôm, gang?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A. Do dễ rạn nứt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B. Do dễ móp méo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C. Cả A và B đều đúng</a:t>
            </a:r>
          </a:p>
          <a:p>
            <a:pPr>
              <a:buFontTx/>
              <a:buNone/>
            </a:pPr>
            <a:r>
              <a:rPr lang="vi-VN" sz="2000" smtClean="0">
                <a:latin typeface="Times New Roman" pitchFamily="18" charset="0"/>
                <a:cs typeface="Times New Roman" pitchFamily="18" charset="0"/>
              </a:rPr>
              <a:t>D. Cả A và B đều sai</a:t>
            </a:r>
          </a:p>
          <a:p>
            <a:pPr>
              <a:buFontTx/>
              <a:buNone/>
            </a:pPr>
            <a:endParaRPr lang="vi-VN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vi-VN" sz="200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143613korean-cartoon-happy-valley-0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50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3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187325"/>
            <a:ext cx="8153400" cy="4089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I,II SGK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4" name="Rectangle 8"/>
          <p:cNvSpPr>
            <a:spLocks noChangeArrowheads="1"/>
          </p:cNvSpPr>
          <p:nvPr/>
        </p:nvSpPr>
        <p:spPr bwMode="auto">
          <a:xfrm>
            <a:off x="0" y="4038600"/>
            <a:ext cx="6629400" cy="1676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/>
          <a:lstStyle/>
          <a:p>
            <a:pPr>
              <a:defRPr/>
            </a:pP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ea typeface="+mn-ea"/>
              <a:cs typeface="+mn-cs"/>
            </a:endParaRPr>
          </a:p>
        </p:txBody>
      </p:sp>
      <p:pic>
        <p:nvPicPr>
          <p:cNvPr id="23557" name="Picture 9" descr="TheE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5491163"/>
            <a:ext cx="2592388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911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3" grpId="0"/>
      <p:bldP spid="9114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316</Words>
  <Application>Microsoft Office PowerPoint</Application>
  <PresentationFormat>On-screen Show (4:3)</PresentationFormat>
  <Paragraphs>68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Trắc nghiệm khách quan</vt:lpstr>
      <vt:lpstr>Slide 6</vt:lpstr>
      <vt:lpstr> Chuẩn bị hình ảnh, tư liệu bài 3: sắp xếp và trang trí nhà bếp phần I,II SGK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</cp:revision>
  <dcterms:created xsi:type="dcterms:W3CDTF">2021-10-03T11:13:15Z</dcterms:created>
  <dcterms:modified xsi:type="dcterms:W3CDTF">2021-10-03T11:17:26Z</dcterms:modified>
</cp:coreProperties>
</file>